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432" r:id="rId3"/>
    <p:sldId id="433" r:id="rId4"/>
    <p:sldId id="434" r:id="rId5"/>
    <p:sldId id="435" r:id="rId6"/>
    <p:sldId id="430" r:id="rId7"/>
    <p:sldId id="424" r:id="rId8"/>
    <p:sldId id="436" r:id="rId9"/>
    <p:sldId id="437" r:id="rId10"/>
    <p:sldId id="438" r:id="rId11"/>
    <p:sldId id="439" r:id="rId12"/>
    <p:sldId id="440" r:id="rId13"/>
    <p:sldId id="428" r:id="rId14"/>
    <p:sldId id="443" r:id="rId15"/>
    <p:sldId id="444" r:id="rId16"/>
    <p:sldId id="446" r:id="rId17"/>
    <p:sldId id="445" r:id="rId18"/>
    <p:sldId id="447" r:id="rId19"/>
    <p:sldId id="448" r:id="rId20"/>
    <p:sldId id="277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33399"/>
    <a:srgbClr val="00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3" autoAdjust="0"/>
    <p:restoredTop sz="85536" autoAdjust="0"/>
  </p:normalViewPr>
  <p:slideViewPr>
    <p:cSldViewPr snapToGrid="0">
      <p:cViewPr varScale="1">
        <p:scale>
          <a:sx n="84" d="100"/>
          <a:sy n="84" d="100"/>
        </p:scale>
        <p:origin x="809" y="-3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95F7F-EE99-4717-9478-1034E1F1B96F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91AFB-F480-4C63-924C-5431E76F50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544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1C23D-6F39-4DC6-A5C5-835FB2C5D3B0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63704-9EF9-4237-81AF-4B61779EFD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51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5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55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5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2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B63704-9EF9-4237-81AF-4B61779EFD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76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9237012" cy="5200438"/>
          </a:xfrm>
          <a:prstGeom prst="rect">
            <a:avLst/>
          </a:prstGeom>
        </p:spPr>
      </p:pic>
      <p:pic>
        <p:nvPicPr>
          <p:cNvPr id="12" name="图片 11" descr="未标题-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9237014" cy="5200439"/>
          </a:xfrm>
          <a:prstGeom prst="rect">
            <a:avLst/>
          </a:prstGeom>
        </p:spPr>
      </p:pic>
      <p:sp>
        <p:nvSpPr>
          <p:cNvPr id="7" name="Shape 150"/>
          <p:cNvSpPr/>
          <p:nvPr userDrawn="1"/>
        </p:nvSpPr>
        <p:spPr>
          <a:xfrm>
            <a:off x="565555" y="611187"/>
            <a:ext cx="1724990" cy="41226"/>
          </a:xfrm>
          <a:prstGeom prst="rect">
            <a:avLst/>
          </a:prstGeom>
          <a:solidFill>
            <a:srgbClr val="0F96E6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309548"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pic>
        <p:nvPicPr>
          <p:cNvPr id="8" name="Business platform.png"/>
          <p:cNvPicPr>
            <a:picLocks noChangeAspect="1"/>
          </p:cNvPicPr>
          <p:nvPr userDrawn="1"/>
        </p:nvPicPr>
        <p:blipFill>
          <a:blip r:embed="rId4" cstate="screen">
            <a:alphaModFix amt="69004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133" y="401689"/>
            <a:ext cx="1724990" cy="875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95227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35387" y="192324"/>
            <a:ext cx="71438" cy="3429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7998" y="155531"/>
            <a:ext cx="5214625" cy="409306"/>
          </a:xfrm>
          <a:prstGeom prst="rect">
            <a:avLst/>
          </a:prstGeom>
        </p:spPr>
        <p:txBody>
          <a:bodyPr vert="horz"/>
          <a:lstStyle>
            <a:lvl1pPr algn="l">
              <a:defRPr kumimoji="1" lang="zh-CN" altLang="en-US" sz="1800" b="0" i="0" u="none" strike="noStrike" cap="none" spc="0" normalizeH="0" baseline="0" dirty="0">
                <a:ln>
                  <a:noFill/>
                </a:ln>
                <a:solidFill>
                  <a:srgbClr val="3B3439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Helvetica Light"/>
              </a:defRPr>
            </a:lvl1pPr>
          </a:lstStyle>
          <a:p>
            <a:r>
              <a:rPr kumimoji="1" lang="zh-CN" altLang="en-US" sz="1800" b="0" i="0" u="none" strike="noStrike" cap="none" spc="0" normalizeH="0" baseline="0" dirty="0">
                <a:ln>
                  <a:noFill/>
                </a:ln>
                <a:solidFill>
                  <a:srgbClr val="3B3439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点击此处添加文字标题</a:t>
            </a:r>
          </a:p>
        </p:txBody>
      </p:sp>
    </p:spTree>
    <p:extLst>
      <p:ext uri="{BB962C8B-B14F-4D97-AF65-F5344CB8AC3E}">
        <p14:creationId xmlns:p14="http://schemas.microsoft.com/office/powerpoint/2010/main" val="406532042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246CC-4832-40CC-8663-36DC80E44F1F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1B75-4821-4C50-BA36-87B17D61F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48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00893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rtboard Copy 36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" y="10294"/>
            <a:ext cx="9142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473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空白-无logo">
    <p:bg>
      <p:bgPr>
        <a:solidFill>
          <a:srgbClr val="2025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8"/>
          <p:cNvSpPr>
            <a:spLocks noGrp="1"/>
          </p:cNvSpPr>
          <p:nvPr>
            <p:ph type="sldNum" sz="quarter" idx="2"/>
          </p:nvPr>
        </p:nvSpPr>
        <p:spPr>
          <a:xfrm>
            <a:off x="4464621" y="4878960"/>
            <a:ext cx="208064" cy="192601"/>
          </a:xfrm>
          <a:prstGeom prst="rect">
            <a:avLst/>
          </a:prstGeom>
        </p:spPr>
        <p:txBody>
          <a:bodyPr lIns="26789" tIns="26789" rIns="26789" bIns="26789"/>
          <a:lstStyle>
            <a:lvl1pPr defTabSz="308058"/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1" name="图片 10" descr="ssss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6300"/>
            <a:ext cx="9144000" cy="1447200"/>
          </a:xfrm>
          <a:prstGeom prst="rect">
            <a:avLst/>
          </a:prstGeom>
        </p:spPr>
      </p:pic>
      <p:pic>
        <p:nvPicPr>
          <p:cNvPr id="12" name="图片 11" descr="Group 3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359" y="10948"/>
            <a:ext cx="1319168" cy="18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1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80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70857"/>
            <a:ext cx="7886700" cy="376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246CC-4832-40CC-8663-36DC80E44F1F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1B75-4821-4C50-BA36-87B17D61F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5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6" r:id="rId2"/>
    <p:sldLayoutId id="2147483667" r:id="rId3"/>
    <p:sldLayoutId id="2147483682" r:id="rId4"/>
    <p:sldLayoutId id="2147483678" r:id="rId5"/>
    <p:sldLayoutId id="214748368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lang="en-US" altLang="en-US" sz="1800" b="0" i="0" u="none" strike="noStrike" kern="1200" cap="none" spc="0" normalizeH="0" baseline="0" dirty="0">
          <a:ln>
            <a:noFill/>
          </a:ln>
          <a:solidFill>
            <a:srgbClr val="3B3439"/>
          </a:solidFill>
          <a:effectLst/>
          <a:uFillTx/>
          <a:latin typeface="Microsoft YaHei"/>
          <a:ea typeface="Microsoft YaHei"/>
          <a:cs typeface="+mj-cs"/>
          <a:sym typeface="Helvetica Light"/>
        </a:defRPr>
      </a:lvl1pPr>
    </p:titleStyle>
    <p:bodyStyle>
      <a:lvl1pPr marL="171450" indent="-171450" algn="l" defTabSz="685800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47"/>
          <p:cNvSpPr/>
          <p:nvPr/>
        </p:nvSpPr>
        <p:spPr>
          <a:xfrm>
            <a:off x="1209826" y="2011491"/>
            <a:ext cx="5029174" cy="25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 algn="l" defTabSz="1828800">
              <a:defRPr sz="4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r"/>
            <a:endParaRPr sz="1200" dirty="0"/>
          </a:p>
        </p:txBody>
      </p:sp>
      <p:sp>
        <p:nvSpPr>
          <p:cNvPr id="13" name="Shape 148"/>
          <p:cNvSpPr/>
          <p:nvPr/>
        </p:nvSpPr>
        <p:spPr>
          <a:xfrm>
            <a:off x="598388" y="3649787"/>
            <a:ext cx="1685075" cy="34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tIns="34289" rIns="34289" bIns="34289">
            <a:spAutoFit/>
          </a:bodyPr>
          <a:lstStyle>
            <a:lvl1pPr algn="l" defTabSz="1828800"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sz="1800" dirty="0" err="1"/>
              <a:t>汇报人</a:t>
            </a:r>
            <a:r>
              <a:rPr sz="1800" dirty="0"/>
              <a:t>：</a:t>
            </a:r>
            <a:r>
              <a:rPr lang="zh-CN" altLang="en-US" sz="1800" dirty="0"/>
              <a:t>殷昱煜</a:t>
            </a:r>
            <a:endParaRPr sz="1800" dirty="0"/>
          </a:p>
        </p:txBody>
      </p:sp>
      <p:sp>
        <p:nvSpPr>
          <p:cNvPr id="14" name="Shape 149"/>
          <p:cNvSpPr/>
          <p:nvPr/>
        </p:nvSpPr>
        <p:spPr>
          <a:xfrm>
            <a:off x="521271" y="1471859"/>
            <a:ext cx="5796902" cy="530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 algn="l" defTabSz="1828800">
              <a:defRPr sz="8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000" dirty="0"/>
              <a:t>erp5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0213757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209" y="191213"/>
            <a:ext cx="5394846" cy="394447"/>
          </a:xfrm>
        </p:spPr>
        <p:txBody>
          <a:bodyPr>
            <a:noAutofit/>
          </a:bodyPr>
          <a:lstStyle/>
          <a:p>
            <a:r>
              <a:rPr lang="zh-CN" altLang="en-US" dirty="0"/>
              <a:t>创建论坛模块（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 在模块中创建对象</a:t>
            </a:r>
            <a:r>
              <a:rPr lang="en-US" altLang="zh-CN" dirty="0"/>
              <a:t>object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13350" y="2260601"/>
            <a:ext cx="1466850" cy="4826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9731" y="968906"/>
            <a:ext cx="1918448" cy="306599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选择所属的模块 （例，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discussion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threads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）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在操作栏（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action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）中选择添加讨论线程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填写创建对象的标题。并保存更改，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在讨论主题模块中查看创建的新对象。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2642133" y="585660"/>
            <a:ext cx="5999143" cy="4290713"/>
            <a:chOff x="2704886" y="597844"/>
            <a:chExt cx="5999143" cy="429071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886" y="597844"/>
              <a:ext cx="5999143" cy="429071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778187" y="753035"/>
              <a:ext cx="2572871" cy="305518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所属模块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discussion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threads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246117" y="2381251"/>
              <a:ext cx="2725270" cy="241300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选择所属的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thread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567953" y="3513951"/>
              <a:ext cx="2770094" cy="295835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填写标题，进行添加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7529" y="4538792"/>
              <a:ext cx="2533858" cy="337581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在模块页面查看新对象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8814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209" y="191213"/>
            <a:ext cx="4786332" cy="394447"/>
          </a:xfrm>
        </p:spPr>
        <p:txBody>
          <a:bodyPr>
            <a:normAutofit/>
          </a:bodyPr>
          <a:lstStyle/>
          <a:p>
            <a:r>
              <a:rPr lang="zh-CN" altLang="en-US" dirty="0"/>
              <a:t>创建门户类型（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 添加基本类型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3350" y="2260601"/>
            <a:ext cx="1466850" cy="4826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7948" y="2037607"/>
            <a:ext cx="5522834" cy="29755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latin typeface="SimHei" charset="-122"/>
                <a:ea typeface="SimHei" charset="-122"/>
                <a:cs typeface="SimHei" charset="-122"/>
              </a:rPr>
              <a:t>在</a:t>
            </a:r>
            <a:r>
              <a:rPr kumimoji="1" lang="en-US" altLang="zh-CN" sz="12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kumimoji="1" lang="sk-SK" altLang="zh-CN" sz="1200" dirty="0">
                <a:latin typeface="SimHei" charset="-122"/>
                <a:ea typeface="SimHei" charset="-122"/>
                <a:cs typeface="SimHei" charset="-122"/>
              </a:rPr>
              <a:t>/ </a:t>
            </a:r>
            <a:r>
              <a:rPr kumimoji="1" lang="sk-SK" altLang="zh-CN" sz="1200" dirty="0" err="1">
                <a:latin typeface="SimHei" charset="-122"/>
                <a:ea typeface="SimHei" charset="-122"/>
                <a:cs typeface="SimHei" charset="-122"/>
              </a:rPr>
              <a:t>portal_types</a:t>
            </a:r>
            <a:r>
              <a:rPr kumimoji="1" lang="sk-SK" altLang="zh-CN" sz="1200" dirty="0"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kumimoji="1" lang="zh-CN" altLang="en-US" sz="1200" dirty="0">
                <a:latin typeface="SimHei" charset="-122"/>
                <a:ea typeface="SimHei" charset="-122"/>
                <a:cs typeface="SimHei" charset="-122"/>
              </a:rPr>
              <a:t>下点击“操作”选择添加基础类型</a:t>
            </a:r>
            <a:endParaRPr kumimoji="1" lang="en-US" altLang="zh-CN" sz="12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2" y="516229"/>
            <a:ext cx="6814571" cy="1451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34989" y="1241829"/>
            <a:ext cx="2348753" cy="31890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kumimoji="1" lang="en-US" altLang="zh-CN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Add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base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type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2" y="2365674"/>
            <a:ext cx="4914071" cy="251941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46376" y="2365674"/>
            <a:ext cx="3056965" cy="243940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创建门户网站类型后，您现在必须设置其属性。</a:t>
            </a: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ID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是“</a:t>
            </a: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discussion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post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”。</a:t>
            </a: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Class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是你的论坛帖子将继承的类。</a:t>
            </a: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Property Sheets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是定义对象的类型，并给它所有的默认值和属性。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b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</a:br>
            <a:endParaRPr kumimoji="1" lang="zh-CN" altLang="en-US" sz="140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6047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4208" y="191213"/>
            <a:ext cx="5284009" cy="394447"/>
          </a:xfrm>
        </p:spPr>
        <p:txBody>
          <a:bodyPr>
            <a:noAutofit/>
          </a:bodyPr>
          <a:lstStyle/>
          <a:p>
            <a:r>
              <a:rPr lang="zh-CN" altLang="en-US" dirty="0"/>
              <a:t>创建门户类型（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为对象创建“查看”操作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3350" y="2260601"/>
            <a:ext cx="1466850" cy="4826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526072" y="628794"/>
            <a:ext cx="6484327" cy="3844317"/>
            <a:chOff x="526072" y="628794"/>
            <a:chExt cx="6484327" cy="384431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072" y="628794"/>
              <a:ext cx="6484327" cy="384431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42683" y="1049371"/>
              <a:ext cx="2348753" cy="318901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Add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action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information</a:t>
              </a:r>
              <a:endParaRPr kumimoji="1" lang="zh-CN" altLang="en-US" sz="12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6073" y="3366363"/>
              <a:ext cx="5190564" cy="421341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Action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设置：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String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：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${</a:t>
              </a:r>
              <a:r>
                <a:rPr kumimoji="1" lang="en-US" altLang="zh-CN" sz="1200" dirty="0" err="1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object_url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}/</a:t>
              </a:r>
              <a:r>
                <a:rPr kumimoji="1" lang="en-US" altLang="zh-CN" sz="1200" dirty="0" err="1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DiscussionPost_view</a:t>
              </a:r>
              <a:endParaRPr kumimoji="1" lang="en-US" altLang="zh-CN" sz="1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endParaRPr>
            </a:p>
            <a:p>
              <a:pPr marL="0" indent="0">
                <a:buNone/>
              </a:pPr>
              <a:endParaRPr kumimoji="1" lang="zh-CN" altLang="en-US" sz="1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16637" y="781193"/>
            <a:ext cx="3041882" cy="26971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Action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定义将用于呈现对象的表单。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400" dirty="0">
                <a:latin typeface="SimHei" charset="-122"/>
                <a:ea typeface="SimHei" charset="-122"/>
                <a:cs typeface="SimHei" charset="-122"/>
              </a:rPr>
              <a:t>Permission</a:t>
            </a:r>
            <a:r>
              <a:rPr kumimoji="1" lang="zh-CN" altLang="en-US" sz="1400" dirty="0">
                <a:latin typeface="SimHei" charset="-122"/>
                <a:ea typeface="SimHei" charset="-122"/>
                <a:cs typeface="SimHei" charset="-122"/>
              </a:rPr>
              <a:t>定义与此操作关联的权限。设置为</a:t>
            </a:r>
            <a:r>
              <a:rPr kumimoji="1" lang="en-US" altLang="zh-CN" sz="1400" dirty="0" err="1">
                <a:latin typeface="SimHei" charset="-122"/>
                <a:ea typeface="SimHei" charset="-122"/>
                <a:cs typeface="SimHei" charset="-122"/>
              </a:rPr>
              <a:t>object_view</a:t>
            </a:r>
            <a:endParaRPr kumimoji="1" lang="en-US" altLang="zh-CN" sz="140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53357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创建帖子（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 检查一致性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8" y="917540"/>
            <a:ext cx="5741020" cy="295521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20118" y="917540"/>
            <a:ext cx="2411506" cy="327211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在创建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Post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对象之前，必须验证“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Discussion Post”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是一种包含在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Thread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中的对象（例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Discussion Threads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模块中的现有对象）。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algn="just"/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algn="just"/>
            <a:endParaRPr kumimoji="1" lang="en-US" altLang="zh-CN" sz="1200" dirty="0">
              <a:solidFill>
                <a:srgbClr val="000000">
                  <a:lumMod val="65000"/>
                  <a:lumOff val="35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algn="just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在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ERP5/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portal_types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这个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url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下，在“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types 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”字段中，您必须编写“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discussion 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post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”并保存文档。</a:t>
            </a:r>
            <a:endParaRPr kumimoji="1" lang="zh-CN" altLang="en-US" sz="1200" dirty="0">
              <a:solidFill>
                <a:srgbClr val="000000">
                  <a:lumMod val="65000"/>
                  <a:lumOff val="35000"/>
                </a:srgb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6258" y="1416423"/>
            <a:ext cx="2088776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types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7840487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236216"/>
            <a:ext cx="4214219" cy="265810"/>
          </a:xfrm>
        </p:spPr>
        <p:txBody>
          <a:bodyPr>
            <a:noAutofit/>
          </a:bodyPr>
          <a:lstStyle/>
          <a:p>
            <a:r>
              <a:rPr lang="zh-CN" altLang="en-US" dirty="0"/>
              <a:t>创建帖子（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 创建线程和帖子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47011" y="711143"/>
            <a:ext cx="2537011" cy="398929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在“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module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”下 ，选择“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discussion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threads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”。</a:t>
            </a:r>
            <a:endParaRPr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400" dirty="0">
              <a:latin typeface="SimHei" charset="-122"/>
              <a:ea typeface="SimHei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单击“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action”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，然后选择“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add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discussion 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thread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”（在该模块中，您可以看到已创建的线程列表）。</a:t>
            </a:r>
            <a:endParaRPr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sz="1400" dirty="0">
              <a:latin typeface="SimHei" charset="-122"/>
              <a:ea typeface="SimHei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在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erp5/discussion thread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中，单击“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action”,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选择“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add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discussion post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”。</a:t>
            </a:r>
            <a:endParaRPr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创建了一个新帖子，填写一个标题。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6259" y="5369858"/>
            <a:ext cx="2088776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types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555812" y="711143"/>
            <a:ext cx="5629460" cy="4194410"/>
            <a:chOff x="3299012" y="660614"/>
            <a:chExt cx="5629460" cy="419441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012" y="660614"/>
              <a:ext cx="5629460" cy="41944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226423" y="1050041"/>
              <a:ext cx="3065930" cy="197223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选择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discussion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threads</a:t>
              </a:r>
              <a:endPara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03694" y="2417160"/>
              <a:ext cx="2608730" cy="340659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新建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thread</a:t>
              </a:r>
              <a:endParaRPr kumimoji="1"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54070" y="3298527"/>
              <a:ext cx="2608730" cy="340659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新建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post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 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141693" y="4326692"/>
              <a:ext cx="2608730" cy="340659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400" dirty="0">
                  <a:solidFill>
                    <a:srgbClr val="FF0000"/>
                  </a:solidFill>
                  <a:latin typeface="SimHei" charset="-122"/>
                  <a:ea typeface="SimHei" charset="-122"/>
                  <a:cs typeface="SimHei" charset="-122"/>
                </a:rPr>
                <a:t>创建成果，填写标题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8723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236216"/>
            <a:ext cx="4607037" cy="23672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创建新的工作流程（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设计工作流程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5814" y="705437"/>
            <a:ext cx="3003174" cy="42879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lvl="0"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工作流程用于实现用户交互 （例验证对象，订购，确认订单等）。在任何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上实现工作流时，首先要做的就是设计它。通过设计，您可以非常清晰地实现开发目标，并且可以使用它解释模块的工作原理。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lvl="0" defTabSz="914400"/>
            <a:endParaRPr lang="zh-CN" altLang="en-US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工作流由状态（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states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）和转换（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transitions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）组成。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 states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是对象的状态。转换是更改状态的操作，转换是单边的。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当用户创建一个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Thread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时，它将被置于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Draft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状态。当他完成编辑后，将能够发布它。然后，所有社区都可以看到它。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如果帖子非常有趣，则可以由管理员将其置于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Sticky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上。如果一个用户创建了一个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Thread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但是隐藏了它，那么用户仍然可以看到他的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Thread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并且可以回复，但是另一个用户看不到它。如果它无用或过时，管理员将能够关闭它。如果管理员犯了错误，我们可以重新打开一个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Thread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。然后他将使用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Unclose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动作。</a:t>
            </a:r>
          </a:p>
          <a:p>
            <a:pPr lvl="0" defTabSz="914400"/>
            <a:endParaRPr lang="zh-CN" altLang="en-US" sz="12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6259" y="5369858"/>
            <a:ext cx="2088776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types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988" y="705437"/>
            <a:ext cx="5409676" cy="3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75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236216"/>
            <a:ext cx="4607037" cy="236725"/>
          </a:xfrm>
        </p:spPr>
        <p:txBody>
          <a:bodyPr>
            <a:no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创建新的工作流程（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 新建工作流程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5814" y="705437"/>
            <a:ext cx="2169458" cy="42879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在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/erp5/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portal_workflow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manage_main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页面中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,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将帮助您在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中创建，自定义和使用您的工作流程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lvl="0" defTabSz="914400"/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lvl="0" defTabSz="914400"/>
            <a:endParaRPr lang="zh-CN" altLang="en-US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要查看的两个重要选项卡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:</a:t>
            </a:r>
          </a:p>
          <a:p>
            <a:pPr marL="228600" indent="-228600" defTabSz="914400">
              <a:buFont typeface="+mj-lt"/>
              <a:buAutoNum type="arabicPeriod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“ 工作流”选项卡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(workflows)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，用于将工作流分配给对象类型。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228600" indent="-228600" defTabSz="914400">
              <a:buFont typeface="+mj-lt"/>
              <a:buAutoNum type="arabicPeriod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“ 内容”选项卡（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contents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）用于存储工作流并访问它们。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228600" indent="-228600" defTabSz="914400">
              <a:buFont typeface="+mj-lt"/>
              <a:buAutoNum type="arabicPeriod"/>
            </a:pP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要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选项卡中，单击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Add 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选择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“ERP5-style pre-configured 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DCWorkflow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”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 ，并将其命名为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discussion_thread_workflow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6259" y="5369858"/>
            <a:ext cx="2088776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types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06" y="642683"/>
            <a:ext cx="5793817" cy="409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506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236216"/>
            <a:ext cx="4607037" cy="23672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创建新的工作流程（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创建状态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5153" y="705437"/>
            <a:ext cx="2725270" cy="428790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171450" indent="-171450" defTabSz="914400">
              <a:buFont typeface="Arial" charset="0"/>
              <a:buChar char="•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点击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discussion_thread_workflow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进入工作流程。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endParaRPr lang="zh-CN" altLang="en-US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点击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States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选项卡，则可以看到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Draft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状态已经创建。这是在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中创建文档时使用的默认状态。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可以添加五个状态：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 public, sticky, closed, hidden and cancelled.</a:t>
            </a:r>
          </a:p>
          <a:p>
            <a:pPr marL="171450" indent="-171450" defTabSz="914400">
              <a:buFont typeface="Arial" charset="0"/>
              <a:buChar char="•"/>
            </a:pPr>
            <a:endParaRPr lang="zh-CN" altLang="en-US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提供其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ID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并单击“添加”。在状态选项卡中添加状态后，请记住通过单击将每个状态添加到每个状态，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marL="171450" indent="-171450" defTabSz="914400">
              <a:buFont typeface="Arial" charset="0"/>
              <a:buChar char="•"/>
            </a:pP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添加状态后，您将可以在“转换”选项卡（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translation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）中选择它。工作流程中有五个状态可用，我们就可以开始在工作流程中创建转换。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6259" y="5369858"/>
            <a:ext cx="2088776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types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16" y="705437"/>
            <a:ext cx="5925233" cy="31045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98894" y="3558988"/>
            <a:ext cx="2393577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kumimoji="1" lang="zh-CN" altLang="en-US" sz="1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添加一个状态 如</a:t>
            </a:r>
            <a:r>
              <a:rPr kumimoji="1" lang="en-US" altLang="zh-CN" sz="1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cancelled</a:t>
            </a:r>
            <a:endParaRPr kumimoji="1" lang="zh-CN" altLang="en-US" sz="12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62282" y="941293"/>
            <a:ext cx="2483224" cy="43927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12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选择所操作的</a:t>
            </a:r>
            <a:r>
              <a:rPr kumimoji="1" lang="zh-CN" altLang="en-US" sz="120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工作流 如</a:t>
            </a:r>
            <a:r>
              <a:rPr kumimoji="1" lang="en-US" altLang="zh-CN" sz="1200" dirty="0" err="1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discussion_thread_workflow</a:t>
            </a:r>
            <a:endParaRPr kumimoji="1" lang="zh-CN" altLang="en-US" sz="1200" dirty="0">
              <a:solidFill>
                <a:srgbClr val="FF0000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01932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236216"/>
            <a:ext cx="5045493" cy="23672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创建新的工作流程（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创建状态的转换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7091" y="3241158"/>
            <a:ext cx="8561294" cy="130394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对于我们工作流程中的每个转换，我们将在系统中创建两个转换。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algn="just"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第一个是逻辑事务，例如“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publish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”事务。调用此转换时，此操作将包含所有逻辑。它可以由系统中的某些脚本直接调用。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algn="just"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第二个是用户事务，例如“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publish_action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”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，它对应于“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publish”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事务，它是将在用户界面中显示的动作，只有当用户点击它时才会被调用。然后它将调用第一个转换。</a:t>
            </a:r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algn="just" defTabSz="914400"/>
            <a:endParaRPr lang="en-US" altLang="zh-CN" sz="1200" dirty="0">
              <a:latin typeface="SimHei" charset="-122"/>
              <a:ea typeface="SimHei" charset="-122"/>
              <a:cs typeface="SimHei" charset="-122"/>
            </a:endParaRPr>
          </a:p>
          <a:p>
            <a:pPr algn="just" defTabSz="914400"/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创建过渡非常简单。转到</a:t>
            </a:r>
            <a:r>
              <a:rPr lang="en-US" altLang="zh-CN" sz="1200" dirty="0" err="1">
                <a:latin typeface="SimHei" charset="-122"/>
                <a:ea typeface="SimHei" charset="-122"/>
                <a:cs typeface="SimHei" charset="-122"/>
              </a:rPr>
              <a:t>discussion_thread_workflow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 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的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Transitions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选项卡，填写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id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并单击屏幕截图所示的“</a:t>
            </a:r>
            <a:r>
              <a:rPr lang="en-US" altLang="zh-CN" sz="1200" dirty="0">
                <a:latin typeface="SimHei" charset="-122"/>
                <a:ea typeface="SimHei" charset="-122"/>
                <a:cs typeface="SimHei" charset="-122"/>
              </a:rPr>
              <a:t>Add”</a:t>
            </a:r>
            <a:r>
              <a:rPr lang="zh-CN" altLang="en-US" sz="12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36259" y="5369858"/>
            <a:ext cx="2088776" cy="25101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allowed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content</a:t>
            </a:r>
            <a:r>
              <a:rPr lang="zh-CN" altLang="en-US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SimHei" charset="-122"/>
                <a:ea typeface="SimHei" charset="-122"/>
                <a:cs typeface="SimHei" charset="-122"/>
              </a:rPr>
              <a:t>types</a:t>
            </a:r>
            <a:endParaRPr kumimoji="1" lang="zh-CN" altLang="en-US" sz="14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3" y="823146"/>
            <a:ext cx="7726079" cy="20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01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6" y="155531"/>
            <a:ext cx="4284309" cy="42838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论坛在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ERP5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中的最终展示图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13" y="583911"/>
            <a:ext cx="6217912" cy="449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27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155531"/>
            <a:ext cx="4257414" cy="409306"/>
          </a:xfrm>
        </p:spPr>
        <p:txBody>
          <a:bodyPr>
            <a:normAutofit/>
          </a:bodyPr>
          <a:lstStyle/>
          <a:p>
            <a:r>
              <a:rPr lang="zh-CN" altLang="en-US" dirty="0"/>
              <a:t>简介</a:t>
            </a:r>
            <a:r>
              <a:rPr lang="en-US" altLang="zh-CN" dirty="0"/>
              <a:t>ERP5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A5802A-F97A-41B3-BFC4-4D37792506F3}"/>
              </a:ext>
            </a:extLst>
          </p:cNvPr>
          <p:cNvSpPr/>
          <p:nvPr/>
        </p:nvSpPr>
        <p:spPr>
          <a:xfrm>
            <a:off x="6087036" y="793732"/>
            <a:ext cx="278638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•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  一个基于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web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的全功能的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系统，包括：客户关系管理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(CRM),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物料需求计划（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MRP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）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,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供应链管理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(SCM), 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产品设计管理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(PDM), 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会计，人力资源，知识库管理和电子商务。</a:t>
            </a:r>
            <a:endParaRPr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algn="just"/>
            <a:endParaRPr lang="en-US" altLang="zh-CN" sz="1400" dirty="0">
              <a:latin typeface="SimHei" charset="-122"/>
              <a:ea typeface="SimHei" charset="-122"/>
              <a:cs typeface="SimHei" charset="-122"/>
            </a:endParaRPr>
          </a:p>
          <a:p>
            <a:pPr algn="just"/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•</a:t>
            </a:r>
            <a:r>
              <a:rPr lang="zh-CN" altLang="en-US" sz="1400" dirty="0">
                <a:latin typeface="SimHei" charset="-122"/>
                <a:ea typeface="SimHei" charset="-122"/>
                <a:cs typeface="SimHei" charset="-122"/>
              </a:rPr>
              <a:t>  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是一个通用的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框架，由于可扩展的组件技术，它比传统的</a:t>
            </a:r>
            <a:r>
              <a:rPr lang="en-US" altLang="zh-CN" sz="1400" dirty="0" err="1">
                <a:latin typeface="SimHei" charset="-122"/>
                <a:ea typeface="SimHei" charset="-122"/>
                <a:cs typeface="SimHei" charset="-122"/>
              </a:rPr>
              <a:t>erp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覆盖了更广泛的应用程序。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是免费的软件：它由超过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100000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行在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GPL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许可下发布的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python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xml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代码组成。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代码可以由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服务提供商或</a:t>
            </a:r>
            <a:r>
              <a:rPr lang="en-US" altLang="zh-CN" sz="1400" dirty="0"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lang="zh-CN" altLang="zh-CN" sz="1400" dirty="0">
                <a:latin typeface="SimHei" charset="-122"/>
                <a:ea typeface="SimHei" charset="-122"/>
                <a:cs typeface="SimHei" charset="-122"/>
              </a:rPr>
              <a:t>用户自由地重新分配、定制或扩展。</a:t>
            </a:r>
          </a:p>
          <a:p>
            <a:pPr algn="just"/>
            <a:endParaRPr lang="zh-CN" altLang="en-US" sz="1400" dirty="0">
              <a:latin typeface="SimHei" charset="-122"/>
              <a:ea typeface="SimHei" charset="-122"/>
              <a:cs typeface="SimHei" charset="-122"/>
            </a:endParaRPr>
          </a:p>
          <a:p>
            <a:pPr algn="just"/>
            <a:endParaRPr lang="zh-CN" altLang="en-US" sz="1400" dirty="0"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5" name="图片 4" descr="../../../../../Desktop/pic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5" y="793732"/>
            <a:ext cx="5778013" cy="36018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 rot="16200000">
            <a:off x="702854" y="1747240"/>
            <a:ext cx="712573" cy="29244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r>
              <a:rPr kumimoji="1" lang="en-US" altLang="zh-CN" sz="9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kumimoji="1" lang="zh-CN" altLang="en-US" sz="9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 核心</a:t>
            </a:r>
            <a:endParaRPr kumimoji="1" lang="en-US" altLang="zh-CN" sz="900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0" indent="0">
              <a:buNone/>
            </a:pPr>
            <a:r>
              <a:rPr kumimoji="1" lang="zh-CN" altLang="en-US" sz="9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</a:p>
        </p:txBody>
      </p:sp>
      <p:sp>
        <p:nvSpPr>
          <p:cNvPr id="7" name="文本框 6"/>
          <p:cNvSpPr txBox="1"/>
          <p:nvPr/>
        </p:nvSpPr>
        <p:spPr>
          <a:xfrm rot="16200000">
            <a:off x="2489201" y="169941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客户关系管理</a:t>
            </a:r>
            <a:endParaRPr lang="en-US" altLang="zh-CN" sz="800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CRM</a:t>
            </a:r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2119491" y="169941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供应链管理</a:t>
            </a:r>
            <a:r>
              <a:rPr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SC</a:t>
            </a:r>
            <a:r>
              <a:rPr kumimoji="1"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M</a:t>
            </a:r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1758247" y="169377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物料需求计划</a:t>
            </a:r>
            <a:r>
              <a:rPr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MRP</a:t>
            </a:r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1397004" y="169377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产品设计管理</a:t>
            </a:r>
            <a:r>
              <a:rPr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PDM</a:t>
            </a:r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973587" y="1644163"/>
            <a:ext cx="928948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9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会计</a:t>
            </a:r>
            <a:endParaRPr lang="en-US" altLang="zh-CN" sz="900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9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9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2973597" y="1644161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服装业</a:t>
            </a:r>
            <a:endParaRPr kumimoji="1" lang="en-US" altLang="zh-CN" sz="800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3307376" y="1655563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银行业</a:t>
            </a:r>
            <a:endParaRPr kumimoji="1" lang="en-US" altLang="zh-CN" sz="800" dirty="0">
              <a:solidFill>
                <a:srgbClr val="0000CC"/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3791772" y="166165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定制</a:t>
            </a:r>
            <a:r>
              <a:rPr kumimoji="1"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custom</a:t>
            </a:r>
          </a:p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文本框 16"/>
          <p:cNvSpPr txBox="1"/>
          <p:nvPr/>
        </p:nvSpPr>
        <p:spPr>
          <a:xfrm rot="16200000">
            <a:off x="4157382" y="164416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定制</a:t>
            </a:r>
            <a:r>
              <a:rPr kumimoji="1"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custom</a:t>
            </a:r>
          </a:p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4500667" y="1644160"/>
            <a:ext cx="829733" cy="28222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定制</a:t>
            </a:r>
            <a:r>
              <a:rPr kumimoji="1" lang="en-US" altLang="zh-CN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custom</a:t>
            </a:r>
          </a:p>
          <a:p>
            <a:r>
              <a:rPr kumimoji="1" lang="zh-CN" altLang="en-US" sz="800" dirty="0">
                <a:solidFill>
                  <a:srgbClr val="0000CC"/>
                </a:solidFill>
                <a:latin typeface="SimHei" charset="-122"/>
                <a:ea typeface="SimHei" charset="-122"/>
                <a:cs typeface="SimHei" charset="-122"/>
              </a:rPr>
              <a:t>业务模板</a:t>
            </a:r>
            <a:endParaRPr kumimoji="1" lang="zh-CN" altLang="en-US" sz="800" dirty="0">
              <a:solidFill>
                <a:srgbClr val="0000CC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501164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379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155531"/>
            <a:ext cx="4257414" cy="409306"/>
          </a:xfrm>
        </p:spPr>
        <p:txBody>
          <a:bodyPr>
            <a:normAutofit/>
          </a:bodyPr>
          <a:lstStyle/>
          <a:p>
            <a:r>
              <a:rPr lang="zh-CN" altLang="en-US" dirty="0"/>
              <a:t>快速开发应用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A5802A-F97A-41B3-BFC4-4D37792506F3}"/>
              </a:ext>
            </a:extLst>
          </p:cNvPr>
          <p:cNvSpPr/>
          <p:nvPr/>
        </p:nvSpPr>
        <p:spPr>
          <a:xfrm>
            <a:off x="599920" y="974143"/>
            <a:ext cx="238778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分析工作流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——&gt;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建立模板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模板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——&gt;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后端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</a:p>
          <a:p>
            <a:pPr algn="just"/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模板</a:t>
            </a:r>
            <a:r>
              <a:rPr lang="en-US" altLang="zh-CN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——&gt;</a:t>
            </a:r>
            <a:r>
              <a:rPr lang="zh-CN" altLang="en-US" sz="1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成果</a:t>
            </a:r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../../../../../Desktop/pic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45" y="401064"/>
            <a:ext cx="5769409" cy="3966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47091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155531"/>
            <a:ext cx="3000114" cy="409306"/>
          </a:xfrm>
        </p:spPr>
        <p:txBody>
          <a:bodyPr>
            <a:normAutofit/>
          </a:bodyPr>
          <a:lstStyle/>
          <a:p>
            <a:r>
              <a:rPr lang="en-US" altLang="zh-CN" dirty="0"/>
              <a:t>ERP5</a:t>
            </a:r>
            <a:r>
              <a:rPr lang="zh-CN" altLang="en-US" dirty="0"/>
              <a:t>的业务模型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F2D134-4B41-4678-8737-76832CE14811}"/>
              </a:ext>
            </a:extLst>
          </p:cNvPr>
          <p:cNvSpPr/>
          <p:nvPr/>
        </p:nvSpPr>
        <p:spPr>
          <a:xfrm>
            <a:off x="444447" y="620057"/>
            <a:ext cx="3166971" cy="440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该模型基于五个抽象核心类：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资源（</a:t>
            </a:r>
            <a:r>
              <a:rPr lang="en-US" altLang="zh-CN" sz="1100" dirty="0">
                <a:latin typeface="SimHei" charset="-122"/>
                <a:ea typeface="SimHei" charset="-122"/>
                <a:cs typeface="SimHei" charset="-122"/>
              </a:rPr>
              <a:t>resource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）：资源描述业务流程中的抽象资源，如原材料，产品，货币或个人技能。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节点（</a:t>
            </a:r>
            <a:r>
              <a:rPr lang="en-US" altLang="zh-CN" sz="1100" dirty="0">
                <a:latin typeface="SimHei" charset="-122"/>
                <a:ea typeface="SimHei" charset="-122"/>
                <a:cs typeface="SimHei" charset="-122"/>
              </a:rPr>
              <a:t>node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）：节点可以接收和发送资源</a:t>
            </a:r>
            <a:r>
              <a:rPr lang="en-US" altLang="zh-CN" sz="1100" dirty="0">
                <a:latin typeface="SimHei" charset="-122"/>
                <a:ea typeface="SimHei" charset="-122"/>
                <a:cs typeface="SimHei" charset="-122"/>
              </a:rPr>
              <a:t>,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如机器，用户，组织。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移动（</a:t>
            </a:r>
            <a:r>
              <a:rPr lang="en-US" altLang="zh-CN" sz="1100" dirty="0">
                <a:latin typeface="SimHei" charset="-122"/>
                <a:ea typeface="SimHei" charset="-122"/>
                <a:cs typeface="SimHei" charset="-122"/>
              </a:rPr>
              <a:t>movement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）：移动描述了在给定的时间和给定的时间</a:t>
            </a:r>
            <a:r>
              <a:rPr lang="zh-CN" altLang="zh-CN" sz="1100" dirty="0">
                <a:latin typeface="SimHei" charset="-122"/>
                <a:ea typeface="SimHei" charset="-122"/>
                <a:cs typeface="SimHei" charset="-122"/>
              </a:rPr>
              <a:t>两个节点之间的资源移动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。</a:t>
            </a:r>
            <a:r>
              <a:rPr lang="zh-CN" altLang="zh-CN" sz="1100" dirty="0">
                <a:latin typeface="SimHei" charset="-122"/>
                <a:ea typeface="SimHei" charset="-122"/>
                <a:cs typeface="SimHei" charset="-122"/>
              </a:rPr>
              <a:t>例如，将原材料从仓库发送到车间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。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项目（</a:t>
            </a:r>
            <a:r>
              <a:rPr lang="en-US" altLang="zh-CN" sz="1100" dirty="0">
                <a:latin typeface="SimHei" charset="-122"/>
                <a:ea typeface="SimHei" charset="-122"/>
                <a:cs typeface="SimHei" charset="-122"/>
              </a:rPr>
              <a:t>item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）：项目是资源的物理实例。可以通过项目将资源的移动扩展为一系列可追踪的移动。项目通常进行序列化编号进行处理。</a:t>
            </a:r>
            <a:endParaRPr lang="en-US" altLang="zh-CN" sz="1100" dirty="0">
              <a:latin typeface="SimHei" charset="-122"/>
              <a:ea typeface="SimHei" charset="-122"/>
              <a:cs typeface="SimHei" charset="-122"/>
            </a:endParaRP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路径（</a:t>
            </a:r>
            <a:r>
              <a:rPr lang="en-US" altLang="zh-CN" sz="1100" dirty="0">
                <a:latin typeface="SimHei" charset="-122"/>
                <a:ea typeface="SimHei" charset="-122"/>
                <a:cs typeface="SimHei" charset="-122"/>
              </a:rPr>
              <a:t>path</a:t>
            </a:r>
            <a:r>
              <a:rPr lang="zh-CN" altLang="en-US" sz="1100" dirty="0">
                <a:latin typeface="SimHei" charset="-122"/>
                <a:ea typeface="SimHei" charset="-122"/>
                <a:cs typeface="SimHei" charset="-122"/>
              </a:rPr>
              <a:t>）：路径定义节点访问其可能需要的资源的方式。价格和商业概况可以附加到路径，以定义给定制造商采购的给定资源的默认价格。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239" y="717063"/>
            <a:ext cx="4142033" cy="216515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18112" y="100311"/>
            <a:ext cx="4747017" cy="39669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ERP5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的业务模型区别于一般的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模型进行了定义一个抽象核心模型，在该模型基础上可以表示各种业务流程。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18112" y="2987993"/>
            <a:ext cx="5213452" cy="21190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kumimoji="1" lang="zh-CN" altLang="en-US" sz="1100" b="1" dirty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kumimoji="1" lang="en-US" altLang="zh-CN" sz="1100" b="1" dirty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1</a:t>
            </a:r>
            <a:r>
              <a:rPr kumimoji="1" lang="zh-CN" altLang="en-US" sz="1100" b="1" dirty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假设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公司想要将相机卖给另一家公司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。一旦双方同意，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将向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发送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10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台相机，单价为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100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美元。在这种情况下，公司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B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被视为节点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(node)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。产品相机，是资源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(resource)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。销售本身（订购相机）是一个移动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(movement)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。如果这些条件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例如单价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在这些公司之间达成一致，则条件是路径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(path)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。如果公司甲想要跟踪相机，它可以为每个摄像机附加条形码，这将生成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10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个项目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(item)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</a:t>
            </a:r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endParaRPr kumimoji="1"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r>
              <a:rPr kumimoji="1" lang="zh-CN" altLang="en-US" sz="1100" b="1" dirty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例</a:t>
            </a:r>
            <a:r>
              <a:rPr kumimoji="1" lang="en-US" altLang="zh-CN" sz="1100" b="1" dirty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1" lang="zh-CN" altLang="en-US" sz="1100" b="1" dirty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假设一家公司甲希望从工厂的机械部件制造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10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台摄像机。在这种情况下，工厂是一个节点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(node)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。摄像机和机械部件是资源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(resource)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。制作包括两个动作，一个用于零件的消耗，另一个用于生产相机。为了追溯它们的去向，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A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公司可以将标签贴到相机和零件上，这些都是一个个项目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(item)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。零件转换为相机由路径</a:t>
            </a:r>
            <a:r>
              <a:rPr kumimoji="1"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(path)</a:t>
            </a:r>
            <a:r>
              <a:rPr kumimoji="1"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描述。</a:t>
            </a:r>
          </a:p>
        </p:txBody>
      </p:sp>
    </p:spTree>
    <p:extLst>
      <p:ext uri="{BB962C8B-B14F-4D97-AF65-F5344CB8AC3E}">
        <p14:creationId xmlns:p14="http://schemas.microsoft.com/office/powerpoint/2010/main" val="16603765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155531"/>
            <a:ext cx="3000114" cy="409306"/>
          </a:xfrm>
        </p:spPr>
        <p:txBody>
          <a:bodyPr>
            <a:normAutofit/>
          </a:bodyPr>
          <a:lstStyle/>
          <a:p>
            <a:r>
              <a:rPr lang="zh-CN" altLang="en-US" dirty="0"/>
              <a:t>基于业务模型的业务模板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F2D134-4B41-4678-8737-76832CE14811}"/>
              </a:ext>
            </a:extLst>
          </p:cNvPr>
          <p:cNvSpPr/>
          <p:nvPr/>
        </p:nvSpPr>
        <p:spPr>
          <a:xfrm>
            <a:off x="717998" y="741550"/>
            <a:ext cx="24150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业务模板是一种软件包，它可以立即将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erp5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框架转化为一个有意义的应用程序。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业务模板由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XML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代码组成，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XML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代码实例化通用模块（会计、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PDM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MRP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CRM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等）或行业特定模块（服装、银行等）。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71450" indent="-171450" algn="just">
              <a:lnSpc>
                <a:spcPct val="150000"/>
              </a:lnSpc>
              <a:buFont typeface="Arial" charset="0"/>
              <a:buChar char="•"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业务模板是在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erp5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开放门户上共享和发布基于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erp5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的应用程序的首选方式。</a:t>
            </a:r>
          </a:p>
        </p:txBody>
      </p:sp>
      <p:pic>
        <p:nvPicPr>
          <p:cNvPr id="6" name="图片 5" descr="../../../../../Desktop/屏幕快照%202019-04-09%20下午5.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01" y="386499"/>
            <a:ext cx="3959258" cy="41666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9127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F2D134-4B41-4678-8737-76832CE14811}"/>
              </a:ext>
            </a:extLst>
          </p:cNvPr>
          <p:cNvSpPr/>
          <p:nvPr/>
        </p:nvSpPr>
        <p:spPr>
          <a:xfrm>
            <a:off x="413066" y="3037182"/>
            <a:ext cx="3405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应用程序设计</a:t>
            </a:r>
            <a:b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每个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ERP5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应用都是一个网站。该网站可以包含和使用一个或多个模块，例如博客（博客模块），新闻（新闻模块）和用户数据库（人员模块）。</a:t>
            </a:r>
          </a:p>
          <a:p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15" y="804741"/>
            <a:ext cx="3364877" cy="20116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14" y="155531"/>
            <a:ext cx="4028757" cy="29083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DF2D134-4B41-4678-8737-76832CE14811}"/>
              </a:ext>
            </a:extLst>
          </p:cNvPr>
          <p:cNvSpPr/>
          <p:nvPr/>
        </p:nvSpPr>
        <p:spPr>
          <a:xfrm>
            <a:off x="4215204" y="2736916"/>
            <a:ext cx="4754880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论坛模块设计</a:t>
            </a:r>
          </a:p>
          <a:p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该论坛将是一个简单的模块，你可以考虑它像一个文件夹。该文件夹将包含本身包含帖子的线程。</a:t>
            </a: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在我们的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ERP5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实例中，线程和帖子尚不存在，我们将创建它们。</a:t>
            </a: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一个线程有一个标题，所有者，创建日期，发布状态和一些其他用户以及他们的回复。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发布过程包含一个标题，内容（文本区）和所有者。</a:t>
            </a: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最后我们将配置用户如何与它们进行交互。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在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中，如果要为应用程序编写脚本，只需编写：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context.getPortal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（）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idOfTheModule.idOfTheThread.idOfThePost.post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（）</a:t>
            </a:r>
          </a:p>
          <a:p>
            <a:endParaRPr lang="zh-CN" altLang="en-US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连接符 133"/>
          <p:cNvCxnSpPr>
            <a:cxnSpLocks/>
          </p:cNvCxnSpPr>
          <p:nvPr/>
        </p:nvCxnSpPr>
        <p:spPr>
          <a:xfrm>
            <a:off x="4060198" y="731520"/>
            <a:ext cx="35478" cy="3963191"/>
          </a:xfrm>
          <a:prstGeom prst="line">
            <a:avLst/>
          </a:prstGeom>
          <a:ln w="9525">
            <a:solidFill>
              <a:srgbClr val="EC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6" y="155531"/>
            <a:ext cx="4284309" cy="428380"/>
          </a:xfrm>
        </p:spPr>
        <p:txBody>
          <a:bodyPr>
            <a:no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ERP5</a:t>
            </a:r>
            <a:r>
              <a:rPr lang="zh-CN" altLang="en-US" dirty="0"/>
              <a:t>开发一个应用（以论坛为例）</a:t>
            </a:r>
          </a:p>
        </p:txBody>
      </p:sp>
    </p:spTree>
    <p:extLst>
      <p:ext uri="{BB962C8B-B14F-4D97-AF65-F5344CB8AC3E}">
        <p14:creationId xmlns:p14="http://schemas.microsoft.com/office/powerpoint/2010/main" val="33718059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155531"/>
            <a:ext cx="4042261" cy="409306"/>
          </a:xfrm>
        </p:spPr>
        <p:txBody>
          <a:bodyPr>
            <a:normAutofit/>
          </a:bodyPr>
          <a:lstStyle/>
          <a:p>
            <a:r>
              <a:rPr lang="zh-CN" altLang="en-US" dirty="0"/>
              <a:t>创建论坛模块（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  创建文件夹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00217" y="741585"/>
            <a:ext cx="2596896" cy="313547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使用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TioLive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，则可以通过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https://</a:t>
            </a:r>
            <a:r>
              <a:rPr lang="en-US" altLang="zh-CN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www.tiolive.com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/erp5/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访问您的实例。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在创建新模块之前，您必须中创建一个新文件夹，以便将模块放入其中（例，创建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erp5_forum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）。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Microsoft YaHe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55064" y="1380744"/>
            <a:ext cx="2386584" cy="27432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167998" y="756861"/>
            <a:ext cx="6064948" cy="3595683"/>
            <a:chOff x="167998" y="564837"/>
            <a:chExt cx="6064948" cy="359568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98" y="564837"/>
              <a:ext cx="6064948" cy="359568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041648" y="2620476"/>
              <a:ext cx="868680" cy="274320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Folder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039460" y="2764134"/>
              <a:ext cx="1359140" cy="28731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Add Folder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90472" y="956658"/>
              <a:ext cx="2551176" cy="466344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kumimoji="1" lang="en-US" altLang="zh-CN" sz="1400" dirty="0" err="1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portal_skins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/</a:t>
              </a:r>
              <a:r>
                <a:rPr kumimoji="1" lang="en-US" altLang="zh-CN" sz="1400" dirty="0" err="1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manage_main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1899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7998" y="155531"/>
            <a:ext cx="4105014" cy="409306"/>
          </a:xfrm>
        </p:spPr>
        <p:txBody>
          <a:bodyPr>
            <a:normAutofit/>
          </a:bodyPr>
          <a:lstStyle/>
          <a:p>
            <a:r>
              <a:rPr lang="zh-CN" altLang="en-US" dirty="0"/>
              <a:t>创建论坛模块（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 安装业务模板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766" y="3899063"/>
            <a:ext cx="8028432" cy="40930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在创建第一个模块之前，必须确保在实例上安装了所有必需的业务模板。业务模板是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ERP5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YaHei"/>
              </a:rPr>
              <a:t>包，可以包含代码和数据。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55064" y="1380744"/>
            <a:ext cx="2386584" cy="27432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13350" y="2260601"/>
            <a:ext cx="1466850" cy="4826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509554" y="618686"/>
            <a:ext cx="6141780" cy="3173385"/>
            <a:chOff x="384048" y="564837"/>
            <a:chExt cx="7641737" cy="347702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" y="564837"/>
              <a:ext cx="7641737" cy="347702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764792" y="870703"/>
              <a:ext cx="2633472" cy="315775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Manage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business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templates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07116" y="2743200"/>
              <a:ext cx="1144084" cy="539750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Install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business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templates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from</a:t>
              </a:r>
              <a:r>
                <a:rPr kumimoji="1" lang="zh-CN" altLang="en-US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0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repositories</a:t>
              </a:r>
              <a:endParaRPr kumimoji="1" lang="zh-CN" altLang="en-US" sz="10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31614" y="3013075"/>
              <a:ext cx="1919986" cy="269875"/>
            </a:xfrm>
            <a:prstGeom prst="rect">
              <a:avLst/>
            </a:prstGeom>
          </p:spPr>
          <p:txBody>
            <a:bodyPr wrap="none" rtlCol="0">
              <a:noAutofit/>
            </a:bodyPr>
            <a:lstStyle/>
            <a:p>
              <a:pPr marL="0" indent="0">
                <a:buNone/>
              </a:pPr>
              <a:r>
                <a:rPr kumimoji="1" lang="zh-CN" altLang="en-US" sz="105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所需要依赖的其他模板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666299" y="833073"/>
            <a:ext cx="2183764" cy="306599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从我的收藏夹菜单中选择管理业务模板。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单击“导入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导出”按钮。 选择“更新存储库信息”。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 单击“从存储库安装业务模板”选项。 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使用左侧的复选框选择要安装的业务模板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; 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然后单击“从存储库安装业务模板”按钮并等待。</a:t>
            </a:r>
          </a:p>
        </p:txBody>
      </p:sp>
    </p:spTree>
    <p:extLst>
      <p:ext uri="{BB962C8B-B14F-4D97-AF65-F5344CB8AC3E}">
        <p14:creationId xmlns:p14="http://schemas.microsoft.com/office/powerpoint/2010/main" val="11549500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643" y="127509"/>
            <a:ext cx="6772151" cy="508647"/>
          </a:xfrm>
        </p:spPr>
        <p:txBody>
          <a:bodyPr>
            <a:noAutofit/>
          </a:bodyPr>
          <a:lstStyle/>
          <a:p>
            <a:r>
              <a:rPr lang="zh-CN" altLang="en-US" dirty="0"/>
              <a:t>创建论坛模块（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——</a:t>
            </a:r>
            <a:r>
              <a:rPr lang="zh-CN" altLang="en-US" dirty="0"/>
              <a:t>创建模块“</a:t>
            </a:r>
            <a:r>
              <a:rPr lang="en-US" altLang="zh-CN" dirty="0"/>
              <a:t>discussion 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”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3350" y="2260601"/>
            <a:ext cx="1466850" cy="4826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0" indent="0">
              <a:buNone/>
            </a:pPr>
            <a:endParaRPr kumimoji="1" lang="zh-CN" altLang="en-US" sz="1400" dirty="0">
              <a:solidFill>
                <a:srgbClr val="000000">
                  <a:lumMod val="65000"/>
                  <a:lumOff val="35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8811" y="1210206"/>
            <a:ext cx="1875836" cy="306599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模块是</a:t>
            </a:r>
            <a:r>
              <a:rPr kumimoji="1"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ERP5</a:t>
            </a: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中新功能的切入点。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单击“我的收藏夹”，创建新模块。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选择模块所属文件夹</a:t>
            </a:r>
            <a:endParaRPr kumimoji="1"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298253" y="774203"/>
            <a:ext cx="6570928" cy="3260693"/>
            <a:chOff x="469182" y="681646"/>
            <a:chExt cx="5543169" cy="28022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182" y="681646"/>
              <a:ext cx="5543169" cy="276947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192306" y="856253"/>
              <a:ext cx="1380565" cy="276761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My</a:t>
              </a:r>
              <a:r>
                <a:rPr kumimoji="1" lang="zh-CN" altLang="en-US" sz="12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 </a:t>
              </a:r>
              <a:r>
                <a:rPr kumimoji="1" lang="en-US" altLang="zh-CN" sz="1200" dirty="0" err="1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favourities</a:t>
              </a:r>
              <a:endParaRPr kumimoji="1" lang="zh-CN" altLang="en-US" sz="12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92306" y="1535842"/>
              <a:ext cx="1789242" cy="359113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L="0" indent="0">
                <a:buNone/>
              </a:pP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Create 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module 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77036" y="2284189"/>
              <a:ext cx="2434994" cy="30661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</a:rPr>
                <a:t>discussion </a:t>
              </a:r>
              <a:r>
                <a:rPr lang="zh-CN" altLang="en-US" sz="1400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</a:rPr>
                <a:t>thread</a:t>
              </a:r>
              <a:r>
                <a:rPr lang="zh-CN" altLang="en-US" sz="1400" dirty="0">
                  <a:solidFill>
                    <a:srgbClr val="FF0000"/>
                  </a:solidFill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</a:rPr>
                <a:t>module </a:t>
              </a:r>
              <a:endParaRPr kumimoji="1"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72871" y="3177292"/>
              <a:ext cx="2434994" cy="30661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所属文件夹 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Erp5_forum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  <a:r>
                <a:rPr kumimoji="1" lang="en-US" altLang="zh-CN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-&gt;</a:t>
              </a:r>
              <a:r>
                <a:rPr kumimoji="1" lang="zh-CN" altLang="en-US" sz="1400" dirty="0">
                  <a:solidFill>
                    <a:srgbClr val="FF0000"/>
                  </a:solidFill>
                  <a:latin typeface="Microsoft YaHei"/>
                  <a:ea typeface="Microsoft YaHei"/>
                  <a:cs typeface="Microsoft YaHei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5117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marL="0" indent="0">
          <a:buNone/>
          <a:defRPr sz="1400" dirty="0">
            <a:solidFill>
              <a:srgbClr val="000000">
                <a:lumMod val="65000"/>
                <a:lumOff val="35000"/>
              </a:srgbClr>
            </a:solidFill>
            <a:latin typeface="Microsoft YaHei"/>
            <a:ea typeface="Microsoft YaHei"/>
            <a:cs typeface="Microsoft YaHe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6150</TotalTime>
  <Words>2009</Words>
  <Application>Microsoft Office PowerPoint</Application>
  <PresentationFormat>全屏显示(16:9)</PresentationFormat>
  <Paragraphs>196</Paragraphs>
  <Slides>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Helvetica Light</vt:lpstr>
      <vt:lpstr>SimHei</vt:lpstr>
      <vt:lpstr>SimHei</vt:lpstr>
      <vt:lpstr>微软雅黑</vt:lpstr>
      <vt:lpstr>微软雅黑</vt:lpstr>
      <vt:lpstr>Arial</vt:lpstr>
      <vt:lpstr>Calibri</vt:lpstr>
      <vt:lpstr>Times New Roman</vt:lpstr>
      <vt:lpstr>Office 主题</vt:lpstr>
      <vt:lpstr>PowerPoint 演示文稿</vt:lpstr>
      <vt:lpstr>简介ERP5 </vt:lpstr>
      <vt:lpstr>快速开发应用 </vt:lpstr>
      <vt:lpstr>ERP5的业务模型 </vt:lpstr>
      <vt:lpstr>基于业务模型的业务模板 </vt:lpstr>
      <vt:lpstr>使用ERP5开发一个应用（以论坛为例）</vt:lpstr>
      <vt:lpstr>创建论坛模块（1）——  创建文件夹</vt:lpstr>
      <vt:lpstr>创建论坛模块（2）—— 安装业务模板</vt:lpstr>
      <vt:lpstr>创建论坛模块（3）——创建模块“discussion  thread”</vt:lpstr>
      <vt:lpstr>创建论坛模块（4）—— 在模块中创建对象object</vt:lpstr>
      <vt:lpstr>创建门户类型（1）—— 添加基本类型</vt:lpstr>
      <vt:lpstr>创建门户类型（2）——为对象创建“查看”操作</vt:lpstr>
      <vt:lpstr>创建帖子（1）—— 检查一致性</vt:lpstr>
      <vt:lpstr>创建帖子（2）—— 创建线程和帖子</vt:lpstr>
      <vt:lpstr>创建新的工作流程（1）—— 设计工作流程</vt:lpstr>
      <vt:lpstr>创建新的工作流程（2）——  新建工作流程</vt:lpstr>
      <vt:lpstr>创建新的工作流程（3）——  创建状态</vt:lpstr>
      <vt:lpstr>创建新的工作流程（4）——  创建状态的转换</vt:lpstr>
      <vt:lpstr>论坛在ERP5中的最终展示图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竹頔</dc:creator>
  <cp:lastModifiedBy>Yin YuYu</cp:lastModifiedBy>
  <cp:revision>401</cp:revision>
  <dcterms:created xsi:type="dcterms:W3CDTF">2016-11-07T03:35:49Z</dcterms:created>
  <dcterms:modified xsi:type="dcterms:W3CDTF">2019-04-19T04:04:27Z</dcterms:modified>
</cp:coreProperties>
</file>